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SECTIONS:</a:t>
            </a:r>
          </a:p>
          <a:p>
            <a:pPr lvl="0">
              <a:spcBef>
                <a:spcPts val="0"/>
              </a:spcBef>
              <a:buNone/>
            </a:pPr>
            <a:r>
              <a:t/>
            </a:r>
            <a:endParaRPr/>
          </a:p>
          <a:p>
            <a:pPr lvl="0">
              <a:spcBef>
                <a:spcPts val="0"/>
              </a:spcBef>
              <a:buNone/>
            </a:pPr>
            <a:r>
              <a:rPr lang="en"/>
              <a:t>Abilities - nick</a:t>
            </a:r>
          </a:p>
          <a:p>
            <a:pPr lvl="0">
              <a:spcBef>
                <a:spcPts val="0"/>
              </a:spcBef>
              <a:buNone/>
            </a:pPr>
            <a:r>
              <a:rPr lang="en"/>
              <a:t>Co-op AI - nick</a:t>
            </a:r>
          </a:p>
          <a:p>
            <a:pPr lvl="0">
              <a:spcBef>
                <a:spcPts val="0"/>
              </a:spcBef>
              <a:buNone/>
            </a:pPr>
            <a:r>
              <a:rPr lang="en"/>
              <a:t>Enemy AI - josh</a:t>
            </a:r>
          </a:p>
          <a:p>
            <a:pPr lvl="0">
              <a:spcBef>
                <a:spcPts val="0"/>
              </a:spcBef>
              <a:buNone/>
            </a:pPr>
            <a:r>
              <a:rPr lang="en"/>
              <a:t>Level Design - brett</a:t>
            </a:r>
          </a:p>
          <a:p>
            <a:pPr lvl="0">
              <a:spcBef>
                <a:spcPts val="0"/>
              </a:spcBef>
              <a:buNone/>
            </a:pPr>
            <a:r>
              <a:rPr lang="en"/>
              <a:t>Puzzles - andrew</a:t>
            </a:r>
          </a:p>
          <a:p>
            <a:pPr lvl="0">
              <a:spcBef>
                <a:spcPts val="0"/>
              </a:spcBef>
              <a:buNone/>
            </a:pPr>
            <a:r>
              <a:rPr lang="en"/>
              <a:t>Game State - claudia</a:t>
            </a:r>
          </a:p>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SECTIONS:</a:t>
            </a:r>
          </a:p>
          <a:p>
            <a:pPr lvl="0" rtl="0">
              <a:spcBef>
                <a:spcPts val="0"/>
              </a:spcBef>
              <a:buNone/>
            </a:pPr>
            <a:r>
              <a:t/>
            </a:r>
            <a:endParaRPr/>
          </a:p>
          <a:p>
            <a:pPr lvl="0" rtl="0">
              <a:spcBef>
                <a:spcPts val="0"/>
              </a:spcBef>
              <a:buNone/>
            </a:pPr>
            <a:r>
              <a:rPr lang="en"/>
              <a:t>Abilities - nick</a:t>
            </a:r>
          </a:p>
          <a:p>
            <a:pPr lvl="0" rtl="0">
              <a:spcBef>
                <a:spcPts val="0"/>
              </a:spcBef>
              <a:buNone/>
            </a:pPr>
            <a:r>
              <a:rPr lang="en"/>
              <a:t>Co-op AI - nick</a:t>
            </a:r>
          </a:p>
          <a:p>
            <a:pPr lvl="0" rtl="0">
              <a:spcBef>
                <a:spcPts val="0"/>
              </a:spcBef>
              <a:buNone/>
            </a:pPr>
            <a:r>
              <a:rPr lang="en"/>
              <a:t>Enemy AI - josh</a:t>
            </a:r>
          </a:p>
          <a:p>
            <a:pPr lvl="0" rtl="0">
              <a:spcBef>
                <a:spcPts val="0"/>
              </a:spcBef>
              <a:buNone/>
            </a:pPr>
            <a:r>
              <a:rPr lang="en"/>
              <a:t>Level Design - brett</a:t>
            </a:r>
          </a:p>
          <a:p>
            <a:pPr lvl="0" rtl="0">
              <a:spcBef>
                <a:spcPts val="0"/>
              </a:spcBef>
              <a:buNone/>
            </a:pPr>
            <a:r>
              <a:rPr lang="en"/>
              <a:t>Puzzles - andrew</a:t>
            </a:r>
          </a:p>
          <a:p>
            <a:pPr lvl="0" rtl="0">
              <a:spcBef>
                <a:spcPts val="0"/>
              </a:spcBef>
              <a:buNone/>
            </a:pPr>
            <a:r>
              <a:rPr lang="en"/>
              <a:t>Game State - claudia</a:t>
            </a:r>
          </a:p>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buClr>
                <a:schemeClr val="dk1"/>
              </a:buClr>
              <a:buSzPct val="157142"/>
              <a:buFont typeface="Arial"/>
              <a:buNone/>
            </a:pPr>
            <a:r>
              <a:rPr lang="en" sz="700">
                <a:solidFill>
                  <a:schemeClr val="dk1"/>
                </a:solidFill>
              </a:rPr>
              <a:t> </a:t>
            </a:r>
          </a:p>
          <a:p>
            <a:pPr lvl="0" rtl="0">
              <a:lnSpc>
                <a:spcPct val="115000"/>
              </a:lnSpc>
              <a:spcBef>
                <a:spcPts val="0"/>
              </a:spcBef>
              <a:buClr>
                <a:schemeClr val="dk1"/>
              </a:buClr>
              <a:buSzPct val="157142"/>
              <a:buFont typeface="Arial"/>
              <a:buNone/>
            </a:pPr>
            <a:r>
              <a:rPr lang="en" sz="700">
                <a:solidFill>
                  <a:schemeClr val="dk1"/>
                </a:solidFill>
              </a:rPr>
              <a:t>//Class and Implementation details</a:t>
            </a:r>
          </a:p>
          <a:p>
            <a:pPr lvl="0" rtl="0">
              <a:lnSpc>
                <a:spcPct val="115000"/>
              </a:lnSpc>
              <a:spcBef>
                <a:spcPts val="0"/>
              </a:spcBef>
              <a:buClr>
                <a:schemeClr val="dk1"/>
              </a:buClr>
              <a:buSzPct val="157142"/>
              <a:buFont typeface="Arial"/>
              <a:buNone/>
            </a:pPr>
            <a:r>
              <a:rPr lang="en" sz="700">
                <a:solidFill>
                  <a:schemeClr val="dk1"/>
                </a:solidFill>
              </a:rPr>
              <a:t> </a:t>
            </a:r>
          </a:p>
          <a:p>
            <a:pPr lvl="0" rtl="0">
              <a:lnSpc>
                <a:spcPct val="115000"/>
              </a:lnSpc>
              <a:spcBef>
                <a:spcPts val="0"/>
              </a:spcBef>
              <a:buClr>
                <a:schemeClr val="dk1"/>
              </a:buClr>
              <a:buSzPct val="157142"/>
              <a:buFont typeface="Arial"/>
              <a:buNone/>
            </a:pPr>
            <a:r>
              <a:rPr lang="en" sz="700">
                <a:solidFill>
                  <a:schemeClr val="dk1"/>
                </a:solidFill>
              </a:rPr>
              <a:t>Each ability exists as its own class that implements the interface IAbility. By implementing the interface, scripts can access information about the ability such as its cooldown time, energy required to use, and an Execute() method when the player uses it. If the ability is complex, the class can either call methods in the AbilityHelper MonoBehaviour script which can handle coroutines or instantiate projectiles with a script attached. Each ability has an “Action” or type that can be accessed by the Player or Co-op AI controlling script. The Action determines which code should be run to execute the ability.</a:t>
            </a:r>
          </a:p>
          <a:p>
            <a:pPr lvl="0" rtl="0">
              <a:lnSpc>
                <a:spcPct val="115000"/>
              </a:lnSpc>
              <a:spcBef>
                <a:spcPts val="0"/>
              </a:spcBef>
              <a:buClr>
                <a:schemeClr val="dk1"/>
              </a:buClr>
              <a:buSzPct val="157142"/>
              <a:buFont typeface="Arial"/>
              <a:buNone/>
            </a:pPr>
            <a:r>
              <a:rPr lang="en" sz="700">
                <a:solidFill>
                  <a:schemeClr val="dk1"/>
                </a:solidFill>
              </a:rPr>
              <a:t> </a:t>
            </a:r>
          </a:p>
          <a:p>
            <a:pPr lvl="0" rtl="0">
              <a:lnSpc>
                <a:spcPct val="115000"/>
              </a:lnSpc>
              <a:spcBef>
                <a:spcPts val="0"/>
              </a:spcBef>
              <a:buClr>
                <a:schemeClr val="dk1"/>
              </a:buClr>
              <a:buSzPct val="157142"/>
              <a:buFont typeface="Arial"/>
              <a:buNone/>
            </a:pPr>
            <a:r>
              <a:rPr lang="en" sz="700">
                <a:solidFill>
                  <a:schemeClr val="dk1"/>
                </a:solidFill>
              </a:rPr>
              <a:t>and are as follows:</a:t>
            </a:r>
          </a:p>
          <a:p>
            <a:pPr lvl="0" rtl="0">
              <a:lnSpc>
                <a:spcPct val="115000"/>
              </a:lnSpc>
              <a:spcBef>
                <a:spcPts val="0"/>
              </a:spcBef>
              <a:buClr>
                <a:schemeClr val="dk1"/>
              </a:buClr>
              <a:buSzPct val="157142"/>
              <a:buFont typeface="Arial"/>
              <a:buNone/>
            </a:pPr>
            <a:r>
              <a:rPr lang="en" sz="700">
                <a:solidFill>
                  <a:schemeClr val="dk1"/>
                </a:solidFill>
              </a:rPr>
              <a:t> </a:t>
            </a:r>
          </a:p>
          <a:p>
            <a:pPr lvl="0" rtl="0">
              <a:lnSpc>
                <a:spcPct val="115000"/>
              </a:lnSpc>
              <a:spcBef>
                <a:spcPts val="0"/>
              </a:spcBef>
              <a:buClr>
                <a:schemeClr val="dk1"/>
              </a:buClr>
              <a:buSzPct val="157142"/>
              <a:buFont typeface="Arial"/>
              <a:buNone/>
            </a:pPr>
            <a:r>
              <a:rPr b="1" lang="en" sz="700">
                <a:solidFill>
                  <a:schemeClr val="dk1"/>
                </a:solidFill>
              </a:rPr>
              <a:t>Target</a:t>
            </a:r>
            <a:r>
              <a:rPr lang="en" sz="700">
                <a:solidFill>
                  <a:schemeClr val="dk1"/>
                </a:solidFill>
              </a:rPr>
              <a:t>: Requires the user to click on a visible enemy or ally, then fires the ability at the target.</a:t>
            </a:r>
          </a:p>
          <a:p>
            <a:pPr lvl="0" rtl="0">
              <a:lnSpc>
                <a:spcPct val="115000"/>
              </a:lnSpc>
              <a:spcBef>
                <a:spcPts val="0"/>
              </a:spcBef>
              <a:buClr>
                <a:schemeClr val="dk1"/>
              </a:buClr>
              <a:buSzPct val="157142"/>
              <a:buFont typeface="Arial"/>
              <a:buNone/>
            </a:pPr>
            <a:r>
              <a:rPr lang="en" sz="700">
                <a:solidFill>
                  <a:schemeClr val="dk1"/>
                </a:solidFill>
              </a:rPr>
              <a:t>Examples: Zap, Revive, Leech Dart.</a:t>
            </a:r>
          </a:p>
          <a:p>
            <a:pPr lvl="0" rtl="0">
              <a:lnSpc>
                <a:spcPct val="115000"/>
              </a:lnSpc>
              <a:spcBef>
                <a:spcPts val="0"/>
              </a:spcBef>
              <a:buClr>
                <a:schemeClr val="dk1"/>
              </a:buClr>
              <a:buSzPct val="157142"/>
              <a:buFont typeface="Arial"/>
              <a:buNone/>
            </a:pPr>
            <a:r>
              <a:rPr lang="en" sz="700">
                <a:solidFill>
                  <a:schemeClr val="dk1"/>
                </a:solidFill>
              </a:rPr>
              <a:t> </a:t>
            </a:r>
          </a:p>
          <a:p>
            <a:pPr lvl="0" rtl="0">
              <a:lnSpc>
                <a:spcPct val="115000"/>
              </a:lnSpc>
              <a:spcBef>
                <a:spcPts val="0"/>
              </a:spcBef>
              <a:buClr>
                <a:schemeClr val="dk1"/>
              </a:buClr>
              <a:buSzPct val="157142"/>
              <a:buFont typeface="Arial"/>
              <a:buNone/>
            </a:pPr>
            <a:r>
              <a:rPr b="1" lang="en" sz="700">
                <a:solidFill>
                  <a:schemeClr val="dk1"/>
                </a:solidFill>
              </a:rPr>
              <a:t>AOE (Area of Effect)</a:t>
            </a:r>
            <a:r>
              <a:rPr lang="en" sz="700">
                <a:solidFill>
                  <a:schemeClr val="dk1"/>
                </a:solidFill>
              </a:rPr>
              <a:t>: Requires the user to aim a spinning circle to select targets.</a:t>
            </a:r>
          </a:p>
          <a:p>
            <a:pPr lvl="0" rtl="0">
              <a:lnSpc>
                <a:spcPct val="115000"/>
              </a:lnSpc>
              <a:spcBef>
                <a:spcPts val="0"/>
              </a:spcBef>
              <a:buClr>
                <a:schemeClr val="dk1"/>
              </a:buClr>
              <a:buSzPct val="157142"/>
              <a:buFont typeface="Arial"/>
              <a:buNone/>
            </a:pPr>
            <a:r>
              <a:rPr lang="en" sz="700">
                <a:solidFill>
                  <a:schemeClr val="dk1"/>
                </a:solidFill>
              </a:rPr>
              <a:t>Examples: Grenade Throw, Shield Booster, Shockwave. </a:t>
            </a:r>
            <a:r>
              <a:rPr i="1" lang="en" sz="700">
                <a:solidFill>
                  <a:schemeClr val="dk1"/>
                </a:solidFill>
              </a:rPr>
              <a:t>Note</a:t>
            </a:r>
            <a:r>
              <a:rPr lang="en" sz="700">
                <a:solidFill>
                  <a:schemeClr val="dk1"/>
                </a:solidFill>
              </a:rPr>
              <a:t>: AI Teammates simplify AOE abilities by picking a specific enemy or ally as the center of the circle.</a:t>
            </a:r>
          </a:p>
          <a:p>
            <a:pPr lvl="0" rtl="0">
              <a:lnSpc>
                <a:spcPct val="115000"/>
              </a:lnSpc>
              <a:spcBef>
                <a:spcPts val="0"/>
              </a:spcBef>
              <a:buClr>
                <a:schemeClr val="dk1"/>
              </a:buClr>
              <a:buSzPct val="157142"/>
              <a:buFont typeface="Arial"/>
              <a:buNone/>
            </a:pPr>
            <a:r>
              <a:rPr lang="en" sz="700">
                <a:solidFill>
                  <a:schemeClr val="dk1"/>
                </a:solidFill>
              </a:rPr>
              <a:t> </a:t>
            </a:r>
          </a:p>
          <a:p>
            <a:pPr lvl="0" rtl="0">
              <a:lnSpc>
                <a:spcPct val="115000"/>
              </a:lnSpc>
              <a:spcBef>
                <a:spcPts val="0"/>
              </a:spcBef>
              <a:buClr>
                <a:schemeClr val="dk1"/>
              </a:buClr>
              <a:buSzPct val="157142"/>
              <a:buFont typeface="Arial"/>
              <a:buNone/>
            </a:pPr>
            <a:r>
              <a:rPr b="1" lang="en" sz="700">
                <a:solidFill>
                  <a:schemeClr val="dk1"/>
                </a:solidFill>
              </a:rPr>
              <a:t>Equip:</a:t>
            </a:r>
            <a:r>
              <a:rPr lang="en" sz="700">
                <a:solidFill>
                  <a:schemeClr val="dk1"/>
                </a:solidFill>
              </a:rPr>
              <a:t> Uses the ability instantly on keypress and may disable the player’s basic attack for a duration.</a:t>
            </a:r>
          </a:p>
          <a:p>
            <a:pPr lvl="0" rtl="0">
              <a:lnSpc>
                <a:spcPct val="115000"/>
              </a:lnSpc>
              <a:spcBef>
                <a:spcPts val="0"/>
              </a:spcBef>
              <a:buClr>
                <a:schemeClr val="dk1"/>
              </a:buClr>
              <a:buSzPct val="157142"/>
              <a:buFont typeface="Arial"/>
              <a:buNone/>
            </a:pPr>
            <a:r>
              <a:rPr lang="en" sz="700">
                <a:solidFill>
                  <a:schemeClr val="dk1"/>
                </a:solidFill>
              </a:rPr>
              <a:t>Examples: Medkit, Stimpak, Flamethrower</a:t>
            </a:r>
          </a:p>
          <a:p>
            <a:pPr lvl="0" rtl="0">
              <a:lnSpc>
                <a:spcPct val="115000"/>
              </a:lnSpc>
              <a:spcBef>
                <a:spcPts val="0"/>
              </a:spcBef>
              <a:buClr>
                <a:schemeClr val="dk1"/>
              </a:buClr>
              <a:buSzPct val="157142"/>
              <a:buFont typeface="Arial"/>
              <a:buNone/>
            </a:pPr>
            <a:r>
              <a:rPr lang="en" sz="700">
                <a:solidFill>
                  <a:schemeClr val="dk1"/>
                </a:solidFill>
              </a:rPr>
              <a:t> </a:t>
            </a:r>
          </a:p>
          <a:p>
            <a:pPr lvl="0" rtl="0">
              <a:lnSpc>
                <a:spcPct val="115000"/>
              </a:lnSpc>
              <a:spcBef>
                <a:spcPts val="0"/>
              </a:spcBef>
              <a:buClr>
                <a:schemeClr val="dk1"/>
              </a:buClr>
              <a:buSzPct val="157142"/>
              <a:buFont typeface="Arial"/>
              <a:buNone/>
            </a:pPr>
            <a:r>
              <a:rPr b="1" lang="en" sz="700">
                <a:solidFill>
                  <a:schemeClr val="dk1"/>
                </a:solidFill>
              </a:rPr>
              <a:t>Basic: </a:t>
            </a:r>
            <a:r>
              <a:rPr lang="en" sz="700">
                <a:solidFill>
                  <a:schemeClr val="dk1"/>
                </a:solidFill>
              </a:rPr>
              <a:t>Basic abilities do not take a slot on the ability bar. They are used continuously after right-clicking an enemy.</a:t>
            </a:r>
          </a:p>
          <a:p>
            <a:pPr lvl="0" rtl="0">
              <a:lnSpc>
                <a:spcPct val="115000"/>
              </a:lnSpc>
              <a:spcBef>
                <a:spcPts val="0"/>
              </a:spcBef>
              <a:buClr>
                <a:schemeClr val="dk1"/>
              </a:buClr>
              <a:buSzPct val="157142"/>
              <a:buFont typeface="Arial"/>
              <a:buNone/>
            </a:pPr>
            <a:r>
              <a:rPr lang="en" sz="700">
                <a:solidFill>
                  <a:schemeClr val="dk1"/>
                </a:solidFill>
              </a:rPr>
              <a:t>Examples: Sniper Rifle, SMG, Shotgun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buClr>
                <a:schemeClr val="dk1"/>
              </a:buClr>
              <a:buSzPct val="157142"/>
              <a:buFont typeface="Arial"/>
              <a:buNone/>
            </a:pPr>
            <a:r>
              <a:rPr lang="en" sz="700">
                <a:solidFill>
                  <a:schemeClr val="dk1"/>
                </a:solidFill>
              </a:rPr>
              <a:t> </a:t>
            </a:r>
          </a:p>
          <a:p>
            <a:pPr lvl="0" rtl="0">
              <a:lnSpc>
                <a:spcPct val="115000"/>
              </a:lnSpc>
              <a:spcBef>
                <a:spcPts val="0"/>
              </a:spcBef>
              <a:buClr>
                <a:schemeClr val="dk1"/>
              </a:buClr>
              <a:buSzPct val="157142"/>
              <a:buFont typeface="Arial"/>
              <a:buNone/>
            </a:pPr>
            <a:r>
              <a:rPr lang="en" sz="700">
                <a:solidFill>
                  <a:schemeClr val="dk1"/>
                </a:solidFill>
              </a:rPr>
              <a:t>//Class and Implementation details</a:t>
            </a:r>
          </a:p>
          <a:p>
            <a:pPr lvl="0" rtl="0">
              <a:lnSpc>
                <a:spcPct val="115000"/>
              </a:lnSpc>
              <a:spcBef>
                <a:spcPts val="0"/>
              </a:spcBef>
              <a:buClr>
                <a:schemeClr val="dk1"/>
              </a:buClr>
              <a:buSzPct val="157142"/>
              <a:buFont typeface="Arial"/>
              <a:buNone/>
            </a:pPr>
            <a:r>
              <a:rPr lang="en" sz="700">
                <a:solidFill>
                  <a:schemeClr val="dk1"/>
                </a:solidFill>
              </a:rPr>
              <a:t> </a:t>
            </a:r>
          </a:p>
          <a:p>
            <a:pPr lvl="0" rtl="0">
              <a:lnSpc>
                <a:spcPct val="115000"/>
              </a:lnSpc>
              <a:spcBef>
                <a:spcPts val="0"/>
              </a:spcBef>
              <a:buClr>
                <a:schemeClr val="dk1"/>
              </a:buClr>
              <a:buSzPct val="157142"/>
              <a:buFont typeface="Arial"/>
              <a:buNone/>
            </a:pPr>
            <a:r>
              <a:rPr lang="en" sz="700">
                <a:solidFill>
                  <a:schemeClr val="dk1"/>
                </a:solidFill>
              </a:rPr>
              <a:t>Each ability exists as its own class that implements the interface IAbility. By implementing the interface, scripts can access information about the ability such as its cooldown time, energy required to use, and an Execute() method when the player uses it. If the ability is complex, the class can either call methods in the AbilityHelper MonoBehaviour script which can handle coroutines or instantiate projectiles with a script attached. Each ability has an “Action” or type that can be accessed by the Player or Co-op AI controlling script. The Action determines which code should be run to execute the ability.</a:t>
            </a:r>
          </a:p>
          <a:p>
            <a:pPr lvl="0" rtl="0">
              <a:lnSpc>
                <a:spcPct val="115000"/>
              </a:lnSpc>
              <a:spcBef>
                <a:spcPts val="0"/>
              </a:spcBef>
              <a:buClr>
                <a:schemeClr val="dk1"/>
              </a:buClr>
              <a:buSzPct val="157142"/>
              <a:buFont typeface="Arial"/>
              <a:buNone/>
            </a:pPr>
            <a:r>
              <a:rPr lang="en" sz="700">
                <a:solidFill>
                  <a:schemeClr val="dk1"/>
                </a:solidFill>
              </a:rPr>
              <a:t> </a:t>
            </a:r>
          </a:p>
          <a:p>
            <a:pPr lvl="0" rtl="0">
              <a:lnSpc>
                <a:spcPct val="115000"/>
              </a:lnSpc>
              <a:spcBef>
                <a:spcPts val="0"/>
              </a:spcBef>
              <a:buClr>
                <a:schemeClr val="dk1"/>
              </a:buClr>
              <a:buSzPct val="157142"/>
              <a:buFont typeface="Arial"/>
              <a:buNone/>
            </a:pPr>
            <a:r>
              <a:rPr lang="en" sz="700">
                <a:solidFill>
                  <a:schemeClr val="dk1"/>
                </a:solidFill>
              </a:rPr>
              <a:t>and are as follows:</a:t>
            </a:r>
          </a:p>
          <a:p>
            <a:pPr lvl="0" rtl="0">
              <a:lnSpc>
                <a:spcPct val="115000"/>
              </a:lnSpc>
              <a:spcBef>
                <a:spcPts val="0"/>
              </a:spcBef>
              <a:buClr>
                <a:schemeClr val="dk1"/>
              </a:buClr>
              <a:buSzPct val="157142"/>
              <a:buFont typeface="Arial"/>
              <a:buNone/>
            </a:pPr>
            <a:r>
              <a:rPr lang="en" sz="700">
                <a:solidFill>
                  <a:schemeClr val="dk1"/>
                </a:solidFill>
              </a:rPr>
              <a:t> </a:t>
            </a:r>
          </a:p>
          <a:p>
            <a:pPr lvl="0" rtl="0">
              <a:lnSpc>
                <a:spcPct val="115000"/>
              </a:lnSpc>
              <a:spcBef>
                <a:spcPts val="0"/>
              </a:spcBef>
              <a:buClr>
                <a:schemeClr val="dk1"/>
              </a:buClr>
              <a:buSzPct val="157142"/>
              <a:buFont typeface="Arial"/>
              <a:buNone/>
            </a:pPr>
            <a:r>
              <a:rPr b="1" lang="en" sz="700">
                <a:solidFill>
                  <a:schemeClr val="dk1"/>
                </a:solidFill>
              </a:rPr>
              <a:t>Target</a:t>
            </a:r>
            <a:r>
              <a:rPr lang="en" sz="700">
                <a:solidFill>
                  <a:schemeClr val="dk1"/>
                </a:solidFill>
              </a:rPr>
              <a:t>: Requires the user to click on a visible enemy or ally, then fires the ability at the target.</a:t>
            </a:r>
          </a:p>
          <a:p>
            <a:pPr lvl="0" rtl="0">
              <a:lnSpc>
                <a:spcPct val="115000"/>
              </a:lnSpc>
              <a:spcBef>
                <a:spcPts val="0"/>
              </a:spcBef>
              <a:buClr>
                <a:schemeClr val="dk1"/>
              </a:buClr>
              <a:buSzPct val="157142"/>
              <a:buFont typeface="Arial"/>
              <a:buNone/>
            </a:pPr>
            <a:r>
              <a:rPr lang="en" sz="700">
                <a:solidFill>
                  <a:schemeClr val="dk1"/>
                </a:solidFill>
              </a:rPr>
              <a:t>Examples: Zap, Revive, Leech Dart.</a:t>
            </a:r>
          </a:p>
          <a:p>
            <a:pPr lvl="0" rtl="0">
              <a:lnSpc>
                <a:spcPct val="115000"/>
              </a:lnSpc>
              <a:spcBef>
                <a:spcPts val="0"/>
              </a:spcBef>
              <a:buClr>
                <a:schemeClr val="dk1"/>
              </a:buClr>
              <a:buSzPct val="157142"/>
              <a:buFont typeface="Arial"/>
              <a:buNone/>
            </a:pPr>
            <a:r>
              <a:rPr lang="en" sz="700">
                <a:solidFill>
                  <a:schemeClr val="dk1"/>
                </a:solidFill>
              </a:rPr>
              <a:t> </a:t>
            </a:r>
          </a:p>
          <a:p>
            <a:pPr lvl="0" rtl="0">
              <a:lnSpc>
                <a:spcPct val="115000"/>
              </a:lnSpc>
              <a:spcBef>
                <a:spcPts val="0"/>
              </a:spcBef>
              <a:buClr>
                <a:schemeClr val="dk1"/>
              </a:buClr>
              <a:buSzPct val="157142"/>
              <a:buFont typeface="Arial"/>
              <a:buNone/>
            </a:pPr>
            <a:r>
              <a:rPr b="1" lang="en" sz="700">
                <a:solidFill>
                  <a:schemeClr val="dk1"/>
                </a:solidFill>
              </a:rPr>
              <a:t>AOE (Area of Effect)</a:t>
            </a:r>
            <a:r>
              <a:rPr lang="en" sz="700">
                <a:solidFill>
                  <a:schemeClr val="dk1"/>
                </a:solidFill>
              </a:rPr>
              <a:t>: Requires the user to aim a spinning circle to select targets.</a:t>
            </a:r>
          </a:p>
          <a:p>
            <a:pPr lvl="0" rtl="0">
              <a:lnSpc>
                <a:spcPct val="115000"/>
              </a:lnSpc>
              <a:spcBef>
                <a:spcPts val="0"/>
              </a:spcBef>
              <a:buClr>
                <a:schemeClr val="dk1"/>
              </a:buClr>
              <a:buSzPct val="157142"/>
              <a:buFont typeface="Arial"/>
              <a:buNone/>
            </a:pPr>
            <a:r>
              <a:rPr lang="en" sz="700">
                <a:solidFill>
                  <a:schemeClr val="dk1"/>
                </a:solidFill>
              </a:rPr>
              <a:t>Examples: Grenade Throw, Shield Booster, Shockwave. </a:t>
            </a:r>
            <a:r>
              <a:rPr i="1" lang="en" sz="700">
                <a:solidFill>
                  <a:schemeClr val="dk1"/>
                </a:solidFill>
              </a:rPr>
              <a:t>Note</a:t>
            </a:r>
            <a:r>
              <a:rPr lang="en" sz="700">
                <a:solidFill>
                  <a:schemeClr val="dk1"/>
                </a:solidFill>
              </a:rPr>
              <a:t>: AI Teammates simplify AOE abilities by picking a specific enemy or ally as the center of the circle.</a:t>
            </a:r>
          </a:p>
          <a:p>
            <a:pPr lvl="0" rtl="0">
              <a:lnSpc>
                <a:spcPct val="115000"/>
              </a:lnSpc>
              <a:spcBef>
                <a:spcPts val="0"/>
              </a:spcBef>
              <a:buClr>
                <a:schemeClr val="dk1"/>
              </a:buClr>
              <a:buSzPct val="157142"/>
              <a:buFont typeface="Arial"/>
              <a:buNone/>
            </a:pPr>
            <a:r>
              <a:rPr lang="en" sz="700">
                <a:solidFill>
                  <a:schemeClr val="dk1"/>
                </a:solidFill>
              </a:rPr>
              <a:t> </a:t>
            </a:r>
          </a:p>
          <a:p>
            <a:pPr lvl="0" rtl="0">
              <a:lnSpc>
                <a:spcPct val="115000"/>
              </a:lnSpc>
              <a:spcBef>
                <a:spcPts val="0"/>
              </a:spcBef>
              <a:buClr>
                <a:schemeClr val="dk1"/>
              </a:buClr>
              <a:buSzPct val="157142"/>
              <a:buFont typeface="Arial"/>
              <a:buNone/>
            </a:pPr>
            <a:r>
              <a:rPr b="1" lang="en" sz="700">
                <a:solidFill>
                  <a:schemeClr val="dk1"/>
                </a:solidFill>
              </a:rPr>
              <a:t>Equip:</a:t>
            </a:r>
            <a:r>
              <a:rPr lang="en" sz="700">
                <a:solidFill>
                  <a:schemeClr val="dk1"/>
                </a:solidFill>
              </a:rPr>
              <a:t> Uses the ability instantly on keypress and may disable the player’s basic attack for a duration.</a:t>
            </a:r>
          </a:p>
          <a:p>
            <a:pPr lvl="0" rtl="0">
              <a:lnSpc>
                <a:spcPct val="115000"/>
              </a:lnSpc>
              <a:spcBef>
                <a:spcPts val="0"/>
              </a:spcBef>
              <a:buClr>
                <a:schemeClr val="dk1"/>
              </a:buClr>
              <a:buSzPct val="157142"/>
              <a:buFont typeface="Arial"/>
              <a:buNone/>
            </a:pPr>
            <a:r>
              <a:rPr lang="en" sz="700">
                <a:solidFill>
                  <a:schemeClr val="dk1"/>
                </a:solidFill>
              </a:rPr>
              <a:t>Examples: Medkit, Stimpak, Flamethrower</a:t>
            </a:r>
          </a:p>
          <a:p>
            <a:pPr lvl="0" rtl="0">
              <a:lnSpc>
                <a:spcPct val="115000"/>
              </a:lnSpc>
              <a:spcBef>
                <a:spcPts val="0"/>
              </a:spcBef>
              <a:buClr>
                <a:schemeClr val="dk1"/>
              </a:buClr>
              <a:buSzPct val="157142"/>
              <a:buFont typeface="Arial"/>
              <a:buNone/>
            </a:pPr>
            <a:r>
              <a:rPr lang="en" sz="700">
                <a:solidFill>
                  <a:schemeClr val="dk1"/>
                </a:solidFill>
              </a:rPr>
              <a:t> </a:t>
            </a:r>
          </a:p>
          <a:p>
            <a:pPr lvl="0" rtl="0">
              <a:lnSpc>
                <a:spcPct val="115000"/>
              </a:lnSpc>
              <a:spcBef>
                <a:spcPts val="0"/>
              </a:spcBef>
              <a:buClr>
                <a:schemeClr val="dk1"/>
              </a:buClr>
              <a:buSzPct val="157142"/>
              <a:buFont typeface="Arial"/>
              <a:buNone/>
            </a:pPr>
            <a:r>
              <a:rPr b="1" lang="en" sz="700">
                <a:solidFill>
                  <a:schemeClr val="dk1"/>
                </a:solidFill>
              </a:rPr>
              <a:t>Basic: </a:t>
            </a:r>
            <a:r>
              <a:rPr lang="en" sz="700">
                <a:solidFill>
                  <a:schemeClr val="dk1"/>
                </a:solidFill>
              </a:rPr>
              <a:t>Basic abilities do not take a slot on the ability bar. They are used continuously after right-clicking an enemy.</a:t>
            </a:r>
          </a:p>
          <a:p>
            <a:pPr lvl="0" rtl="0">
              <a:lnSpc>
                <a:spcPct val="115000"/>
              </a:lnSpc>
              <a:spcBef>
                <a:spcPts val="0"/>
              </a:spcBef>
              <a:buClr>
                <a:schemeClr val="dk1"/>
              </a:buClr>
              <a:buSzPct val="157142"/>
              <a:buFont typeface="Arial"/>
              <a:buNone/>
            </a:pPr>
            <a:r>
              <a:rPr lang="en" sz="700">
                <a:solidFill>
                  <a:schemeClr val="dk1"/>
                </a:solidFill>
              </a:rPr>
              <a:t>Examples: Sniper Rifle, SMG, Shotgun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1.png"/><Relationship Id="rId5"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4.png"/><Relationship Id="rId6" Type="http://schemas.openxmlformats.org/officeDocument/2006/relationships/image" Target="../media/image13.png"/><Relationship Id="rId7"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5305250" y="1832650"/>
            <a:ext cx="1891648" cy="2030499"/>
          </a:xfrm>
          <a:prstGeom prst="rect">
            <a:avLst/>
          </a:prstGeom>
          <a:noFill/>
          <a:ln>
            <a:noFill/>
          </a:ln>
        </p:spPr>
      </p:pic>
      <p:sp>
        <p:nvSpPr>
          <p:cNvPr id="55" name="Shape 55"/>
          <p:cNvSpPr txBox="1"/>
          <p:nvPr/>
        </p:nvSpPr>
        <p:spPr>
          <a:xfrm>
            <a:off x="4567850" y="256650"/>
            <a:ext cx="2383800" cy="2068800"/>
          </a:xfrm>
          <a:prstGeom prst="rect">
            <a:avLst/>
          </a:prstGeom>
          <a:noFill/>
          <a:ln>
            <a:noFill/>
          </a:ln>
        </p:spPr>
        <p:txBody>
          <a:bodyPr anchorCtr="0" anchor="t" bIns="91425" lIns="91425" rIns="91425" tIns="91425">
            <a:noAutofit/>
          </a:bodyPr>
          <a:lstStyle/>
          <a:p>
            <a:pPr lvl="0">
              <a:spcBef>
                <a:spcPts val="0"/>
              </a:spcBef>
              <a:buNone/>
            </a:pPr>
            <a:r>
              <a:rPr lang="en" sz="1000" u="sng"/>
              <a:t>Game State</a:t>
            </a:r>
          </a:p>
          <a:p>
            <a:pPr lvl="0" rtl="0">
              <a:spcBef>
                <a:spcPts val="0"/>
              </a:spcBef>
              <a:buNone/>
            </a:pPr>
            <a:r>
              <a:rPr lang="en" sz="1000"/>
              <a:t>-Game state (player state, position in level) is transferred between scenes in an XML file created from serialized game objects</a:t>
            </a:r>
          </a:p>
          <a:p>
            <a:pPr lvl="0">
              <a:spcBef>
                <a:spcPts val="0"/>
              </a:spcBef>
              <a:buNone/>
            </a:pPr>
            <a:r>
              <a:rPr lang="en" sz="1000"/>
              <a:t>- These files can be loaded from the main menu</a:t>
            </a:r>
          </a:p>
        </p:txBody>
      </p:sp>
      <p:pic>
        <p:nvPicPr>
          <p:cNvPr id="56" name="Shape 56"/>
          <p:cNvPicPr preferRelativeResize="0"/>
          <p:nvPr/>
        </p:nvPicPr>
        <p:blipFill>
          <a:blip r:embed="rId4">
            <a:alphaModFix/>
          </a:blip>
          <a:stretch>
            <a:fillRect/>
          </a:stretch>
        </p:blipFill>
        <p:spPr>
          <a:xfrm>
            <a:off x="454275" y="4510124"/>
            <a:ext cx="1214799" cy="418749"/>
          </a:xfrm>
          <a:prstGeom prst="rect">
            <a:avLst/>
          </a:prstGeom>
          <a:noFill/>
          <a:ln>
            <a:noFill/>
          </a:ln>
        </p:spPr>
      </p:pic>
      <p:sp>
        <p:nvSpPr>
          <p:cNvPr id="57" name="Shape 57"/>
          <p:cNvSpPr txBox="1"/>
          <p:nvPr/>
        </p:nvSpPr>
        <p:spPr>
          <a:xfrm>
            <a:off x="2613675" y="216950"/>
            <a:ext cx="1680000" cy="4791000"/>
          </a:xfrm>
          <a:prstGeom prst="rect">
            <a:avLst/>
          </a:prstGeom>
          <a:noFill/>
          <a:ln>
            <a:noFill/>
          </a:ln>
        </p:spPr>
        <p:txBody>
          <a:bodyPr anchorCtr="0" anchor="t" bIns="91425" lIns="91425" rIns="91425" tIns="91425">
            <a:noAutofit/>
          </a:bodyPr>
          <a:lstStyle/>
          <a:p>
            <a:pPr lvl="0">
              <a:spcBef>
                <a:spcPts val="0"/>
              </a:spcBef>
              <a:buNone/>
            </a:pPr>
            <a:r>
              <a:rPr b="1" lang="en" sz="1000" u="sng"/>
              <a:t>Game Story</a:t>
            </a:r>
            <a:br>
              <a:rPr lang="en" sz="1000"/>
            </a:br>
            <a:r>
              <a:rPr lang="en" sz="1000"/>
              <a:t>On a space station conquered by murderous aliens with no hope of rescue or reinforcements, four astronaut marines form a team to repair and liberate the station, wing by wing, from the aliens’ control.</a:t>
            </a:r>
          </a:p>
          <a:p>
            <a:pPr lvl="0">
              <a:spcBef>
                <a:spcPts val="0"/>
              </a:spcBef>
              <a:buNone/>
            </a:pPr>
            <a:br>
              <a:rPr lang="en" sz="1000"/>
            </a:br>
            <a:r>
              <a:rPr b="1" lang="en" sz="1000" u="sng"/>
              <a:t>Game Play</a:t>
            </a:r>
            <a:br>
              <a:rPr lang="en" sz="1000"/>
            </a:br>
            <a:r>
              <a:rPr lang="en" sz="1000"/>
              <a:t>Conquered Command is an action role-playing game (ARPG). The player characters gain experience by defeating enemies, earn bonus attribute points at each new experience level, and unlock new combat abilities. To win, the player must solve puzzles, strategize battles, and defeat the enemy aliens.</a:t>
            </a:r>
          </a:p>
        </p:txBody>
      </p:sp>
      <p:pic>
        <p:nvPicPr>
          <p:cNvPr descr="Promo.JPG" id="58" name="Shape 58"/>
          <p:cNvPicPr preferRelativeResize="0"/>
          <p:nvPr/>
        </p:nvPicPr>
        <p:blipFill>
          <a:blip r:embed="rId5">
            <a:alphaModFix/>
          </a:blip>
          <a:stretch>
            <a:fillRect/>
          </a:stretch>
        </p:blipFill>
        <p:spPr>
          <a:xfrm>
            <a:off x="212175" y="2521275"/>
            <a:ext cx="2090250" cy="14280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nvSpPr>
        <p:spPr>
          <a:xfrm>
            <a:off x="1862900" y="176250"/>
            <a:ext cx="2383800" cy="2068800"/>
          </a:xfrm>
          <a:prstGeom prst="rect">
            <a:avLst/>
          </a:prstGeom>
          <a:noFill/>
          <a:ln>
            <a:noFill/>
          </a:ln>
        </p:spPr>
        <p:txBody>
          <a:bodyPr anchorCtr="0" anchor="t" bIns="91425" lIns="91425" rIns="91425" tIns="91425">
            <a:noAutofit/>
          </a:bodyPr>
          <a:lstStyle/>
          <a:p>
            <a:pPr lvl="0" rtl="0">
              <a:spcBef>
                <a:spcPts val="0"/>
              </a:spcBef>
              <a:buNone/>
            </a:pPr>
            <a:r>
              <a:t/>
            </a:r>
            <a:endParaRPr sz="1000"/>
          </a:p>
        </p:txBody>
      </p:sp>
      <p:sp>
        <p:nvSpPr>
          <p:cNvPr id="64" name="Shape 64"/>
          <p:cNvSpPr txBox="1"/>
          <p:nvPr/>
        </p:nvSpPr>
        <p:spPr>
          <a:xfrm>
            <a:off x="277600" y="176250"/>
            <a:ext cx="2154000" cy="4791000"/>
          </a:xfrm>
          <a:prstGeom prst="rect">
            <a:avLst/>
          </a:prstGeom>
          <a:noFill/>
          <a:ln>
            <a:noFill/>
          </a:ln>
        </p:spPr>
        <p:txBody>
          <a:bodyPr anchorCtr="0" anchor="t" bIns="91425" lIns="91425" rIns="91425" tIns="91425">
            <a:noAutofit/>
          </a:bodyPr>
          <a:lstStyle/>
          <a:p>
            <a:pPr lvl="0" rtl="0">
              <a:spcBef>
                <a:spcPts val="0"/>
              </a:spcBef>
              <a:buNone/>
            </a:pPr>
            <a:r>
              <a:rPr b="1" lang="en" sz="1000" u="sng"/>
              <a:t>Level Design</a:t>
            </a:r>
            <a:br>
              <a:rPr lang="en" sz="1000"/>
            </a:br>
          </a:p>
          <a:p>
            <a:pPr indent="-292100" lvl="0" marL="457200" rtl="0">
              <a:spcBef>
                <a:spcPts val="0"/>
              </a:spcBef>
              <a:buSzPct val="100000"/>
              <a:buChar char="●"/>
            </a:pPr>
            <a:r>
              <a:rPr lang="en" sz="1000"/>
              <a:t>3 levels implemented</a:t>
            </a:r>
          </a:p>
          <a:p>
            <a:pPr indent="-292100" lvl="1" marL="914400" rtl="0">
              <a:spcBef>
                <a:spcPts val="0"/>
              </a:spcBef>
              <a:buSzPct val="100000"/>
              <a:buChar char="○"/>
            </a:pPr>
            <a:r>
              <a:rPr lang="en" sz="1000"/>
              <a:t>Level 1 (large)</a:t>
            </a:r>
          </a:p>
          <a:p>
            <a:pPr indent="-292100" lvl="1" marL="914400" rtl="0">
              <a:spcBef>
                <a:spcPts val="0"/>
              </a:spcBef>
              <a:buSzPct val="100000"/>
              <a:buChar char="○"/>
            </a:pPr>
            <a:r>
              <a:rPr lang="en" sz="1000"/>
              <a:t>Level 2 (medium)</a:t>
            </a:r>
          </a:p>
          <a:p>
            <a:pPr indent="-292100" lvl="1" marL="914400" rtl="0">
              <a:spcBef>
                <a:spcPts val="0"/>
              </a:spcBef>
              <a:buSzPct val="100000"/>
              <a:buChar char="○"/>
            </a:pPr>
            <a:r>
              <a:rPr lang="en" sz="1000"/>
              <a:t>Level 3 (boss)</a:t>
            </a:r>
          </a:p>
          <a:p>
            <a:pPr indent="-292100" lvl="0" marL="457200" rtl="0">
              <a:spcBef>
                <a:spcPts val="0"/>
              </a:spcBef>
              <a:buSzPct val="100000"/>
              <a:buChar char="●"/>
            </a:pPr>
            <a:r>
              <a:rPr lang="en" sz="1000"/>
              <a:t>Sci-Fi Heavy Base Station Level builder assets used to build the main level pieces</a:t>
            </a:r>
          </a:p>
          <a:p>
            <a:pPr indent="-292100" lvl="0" marL="457200" rtl="0">
              <a:spcBef>
                <a:spcPts val="0"/>
              </a:spcBef>
              <a:buSzPct val="100000"/>
              <a:buChar char="●"/>
            </a:pPr>
            <a:r>
              <a:rPr lang="en" sz="1000"/>
              <a:t>Various props from several authors comprise the in-scene props</a:t>
            </a:r>
          </a:p>
          <a:p>
            <a:pPr indent="-292100" lvl="0" marL="457200" rtl="0">
              <a:spcBef>
                <a:spcPts val="0"/>
              </a:spcBef>
              <a:buSzPct val="100000"/>
              <a:buChar char="●"/>
            </a:pPr>
            <a:r>
              <a:rPr lang="en" sz="1000"/>
              <a:t>Particle effects on some props for visual effect</a:t>
            </a:r>
          </a:p>
          <a:p>
            <a:pPr indent="-292100" lvl="0" marL="457200" rtl="0">
              <a:spcBef>
                <a:spcPts val="0"/>
              </a:spcBef>
              <a:buSzPct val="100000"/>
              <a:buChar char="●"/>
            </a:pPr>
            <a:r>
              <a:rPr lang="en" sz="1000"/>
              <a:t>Music unique to each level</a:t>
            </a:r>
          </a:p>
          <a:p>
            <a:pPr indent="-292100" lvl="0" marL="457200" rtl="0">
              <a:spcBef>
                <a:spcPts val="0"/>
              </a:spcBef>
              <a:buSzPct val="100000"/>
              <a:buChar char="●"/>
            </a:pPr>
            <a:r>
              <a:rPr lang="en" sz="1000"/>
              <a:t>3D sound effects attached to particle effects, volume varies with distance</a:t>
            </a:r>
          </a:p>
        </p:txBody>
      </p:sp>
      <p:pic>
        <p:nvPicPr>
          <p:cNvPr id="65" name="Shape 65"/>
          <p:cNvPicPr preferRelativeResize="0"/>
          <p:nvPr/>
        </p:nvPicPr>
        <p:blipFill>
          <a:blip r:embed="rId3">
            <a:alphaModFix/>
          </a:blip>
          <a:stretch>
            <a:fillRect/>
          </a:stretch>
        </p:blipFill>
        <p:spPr>
          <a:xfrm>
            <a:off x="5348150" y="3221862"/>
            <a:ext cx="3795850" cy="1921625"/>
          </a:xfrm>
          <a:prstGeom prst="rect">
            <a:avLst/>
          </a:prstGeom>
          <a:noFill/>
          <a:ln>
            <a:noFill/>
          </a:ln>
        </p:spPr>
      </p:pic>
      <p:pic>
        <p:nvPicPr>
          <p:cNvPr id="66" name="Shape 66"/>
          <p:cNvPicPr preferRelativeResize="0"/>
          <p:nvPr/>
        </p:nvPicPr>
        <p:blipFill>
          <a:blip r:embed="rId4">
            <a:alphaModFix/>
          </a:blip>
          <a:stretch>
            <a:fillRect/>
          </a:stretch>
        </p:blipFill>
        <p:spPr>
          <a:xfrm>
            <a:off x="2611449" y="483974"/>
            <a:ext cx="2877948" cy="1453350"/>
          </a:xfrm>
          <a:prstGeom prst="rect">
            <a:avLst/>
          </a:prstGeom>
          <a:noFill/>
          <a:ln>
            <a:noFill/>
          </a:ln>
        </p:spPr>
      </p:pic>
      <p:pic>
        <p:nvPicPr>
          <p:cNvPr id="67" name="Shape 67"/>
          <p:cNvPicPr preferRelativeResize="0"/>
          <p:nvPr/>
        </p:nvPicPr>
        <p:blipFill>
          <a:blip r:embed="rId5">
            <a:alphaModFix/>
          </a:blip>
          <a:stretch>
            <a:fillRect/>
          </a:stretch>
        </p:blipFill>
        <p:spPr>
          <a:xfrm>
            <a:off x="1376225" y="3221874"/>
            <a:ext cx="3999248" cy="19216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nvSpPr>
        <p:spPr>
          <a:xfrm>
            <a:off x="0" y="163925"/>
            <a:ext cx="3266400" cy="4692600"/>
          </a:xfrm>
          <a:prstGeom prst="rect">
            <a:avLst/>
          </a:prstGeom>
          <a:noFill/>
          <a:ln>
            <a:noFill/>
          </a:ln>
        </p:spPr>
        <p:txBody>
          <a:bodyPr anchorCtr="0" anchor="ctr" bIns="91425" lIns="91425" rIns="91425" tIns="91425">
            <a:noAutofit/>
          </a:bodyPr>
          <a:lstStyle/>
          <a:p>
            <a:pPr lvl="0" rtl="0">
              <a:lnSpc>
                <a:spcPct val="115000"/>
              </a:lnSpc>
              <a:spcBef>
                <a:spcPts val="0"/>
              </a:spcBef>
              <a:buNone/>
            </a:pPr>
            <a:r>
              <a:rPr b="1" lang="en" sz="700" u="sng">
                <a:solidFill>
                  <a:schemeClr val="dk1"/>
                </a:solidFill>
              </a:rPr>
              <a:t>Abilities</a:t>
            </a:r>
          </a:p>
          <a:p>
            <a:pPr lvl="0" rtl="0">
              <a:lnSpc>
                <a:spcPct val="115000"/>
              </a:lnSpc>
              <a:spcBef>
                <a:spcPts val="0"/>
              </a:spcBef>
              <a:buNone/>
            </a:pPr>
            <a:r>
              <a:rPr lang="en" sz="700">
                <a:solidFill>
                  <a:schemeClr val="dk1"/>
                </a:solidFill>
              </a:rPr>
              <a:t>As the player defeats enemies, the squad earns stat points to spend in three attributes: Strength, Intelligence, and Stamina. By spending stat points, each character will unlock abilities to use in battle. There are 19 abilities in total and range from sentry turrets to healing fields. Abilities icons are shown to player in a tree structure</a:t>
            </a:r>
            <a:r>
              <a:rPr lang="en" sz="700">
                <a:solidFill>
                  <a:schemeClr val="dk1"/>
                </a:solidFill>
              </a:rPr>
              <a:t>,</a:t>
            </a:r>
            <a:r>
              <a:rPr lang="en" sz="700">
                <a:solidFill>
                  <a:schemeClr val="dk1"/>
                </a:solidFill>
              </a:rPr>
              <a:t> where branches of the tree correspond to the attributes above. Crossover branches require stat points in the two neighboring attributes. Abilities that are further down a branch require more stat points to unlock. </a:t>
            </a:r>
          </a:p>
          <a:p>
            <a:pPr lvl="0" rtl="0">
              <a:lnSpc>
                <a:spcPct val="115000"/>
              </a:lnSpc>
              <a:spcBef>
                <a:spcPts val="0"/>
              </a:spcBef>
              <a:buNone/>
            </a:pPr>
            <a:r>
              <a:t/>
            </a:r>
            <a:endParaRPr sz="700">
              <a:solidFill>
                <a:schemeClr val="dk1"/>
              </a:solidFill>
            </a:endParaRPr>
          </a:p>
          <a:p>
            <a:pPr lvl="0" rtl="0">
              <a:lnSpc>
                <a:spcPct val="115000"/>
              </a:lnSpc>
              <a:spcBef>
                <a:spcPts val="0"/>
              </a:spcBef>
              <a:buNone/>
            </a:pPr>
            <a:r>
              <a:rPr lang="en" sz="700">
                <a:solidFill>
                  <a:schemeClr val="dk1"/>
                </a:solidFill>
              </a:rPr>
              <a:t>//See notes if you want to add more about ability implementation</a:t>
            </a:r>
          </a:p>
          <a:p>
            <a:pPr lvl="0" rtl="0">
              <a:lnSpc>
                <a:spcPct val="115000"/>
              </a:lnSpc>
              <a:spcBef>
                <a:spcPts val="0"/>
              </a:spcBef>
              <a:buNone/>
            </a:pPr>
            <a:r>
              <a:t/>
            </a:r>
            <a:endParaRPr sz="700">
              <a:solidFill>
                <a:schemeClr val="dk1"/>
              </a:solidFill>
            </a:endParaRPr>
          </a:p>
          <a:p>
            <a:pPr lvl="0" rtl="0">
              <a:lnSpc>
                <a:spcPct val="115000"/>
              </a:lnSpc>
              <a:spcBef>
                <a:spcPts val="0"/>
              </a:spcBef>
              <a:buNone/>
            </a:pPr>
            <a:r>
              <a:rPr b="1" lang="en" sz="700" u="sng">
                <a:solidFill>
                  <a:schemeClr val="dk1"/>
                </a:solidFill>
              </a:rPr>
              <a:t>Cooperative AI</a:t>
            </a:r>
          </a:p>
          <a:p>
            <a:pPr lvl="0" rtl="0">
              <a:lnSpc>
                <a:spcPct val="115000"/>
              </a:lnSpc>
              <a:spcBef>
                <a:spcPts val="0"/>
              </a:spcBef>
              <a:buNone/>
            </a:pPr>
            <a:r>
              <a:rPr lang="en" sz="700">
                <a:solidFill>
                  <a:schemeClr val="dk1"/>
                </a:solidFill>
              </a:rPr>
              <a:t>The player switch control between any of the four soldiers. However, when not in player control, cooperative AI teammates will enter a state machine to assist the player. Teammates will follow the player, chase and shoot nearby enemies, use abilities, and flee from battle if the active player runs away. Each AI player keeps track of their own visible enemies while simultaneously updating the entire team’s knowledge. The attacking behavior of co-op AI can be customized to target the enemy that is closest, has the lowest health, or is the active player’s target. The frequency and types of abilities teammates use can also be customized. When selecting an ability to use, the AI player will consider its surroundings such as their current health, number of enemies, and other factors.</a:t>
            </a:r>
          </a:p>
          <a:p>
            <a:pPr lvl="0" rtl="0">
              <a:lnSpc>
                <a:spcPct val="115000"/>
              </a:lnSpc>
              <a:spcBef>
                <a:spcPts val="0"/>
              </a:spcBef>
              <a:buNone/>
            </a:pPr>
            <a:r>
              <a:rPr lang="en" sz="700">
                <a:solidFill>
                  <a:schemeClr val="dk1"/>
                </a:solidFill>
              </a:rPr>
              <a:t> </a:t>
            </a:r>
          </a:p>
        </p:txBody>
      </p:sp>
      <p:pic>
        <p:nvPicPr>
          <p:cNvPr id="73" name="Shape 73"/>
          <p:cNvPicPr preferRelativeResize="0"/>
          <p:nvPr/>
        </p:nvPicPr>
        <p:blipFill>
          <a:blip r:embed="rId3">
            <a:alphaModFix/>
          </a:blip>
          <a:stretch>
            <a:fillRect/>
          </a:stretch>
        </p:blipFill>
        <p:spPr>
          <a:xfrm>
            <a:off x="6465125" y="2977250"/>
            <a:ext cx="816549" cy="816549"/>
          </a:xfrm>
          <a:prstGeom prst="rect">
            <a:avLst/>
          </a:prstGeom>
          <a:noFill/>
          <a:ln>
            <a:noFill/>
          </a:ln>
        </p:spPr>
      </p:pic>
      <p:pic>
        <p:nvPicPr>
          <p:cNvPr id="74" name="Shape 74"/>
          <p:cNvPicPr preferRelativeResize="0"/>
          <p:nvPr/>
        </p:nvPicPr>
        <p:blipFill>
          <a:blip r:embed="rId4">
            <a:alphaModFix/>
          </a:blip>
          <a:stretch>
            <a:fillRect/>
          </a:stretch>
        </p:blipFill>
        <p:spPr>
          <a:xfrm>
            <a:off x="6540425" y="1505950"/>
            <a:ext cx="816549" cy="816549"/>
          </a:xfrm>
          <a:prstGeom prst="rect">
            <a:avLst/>
          </a:prstGeom>
          <a:noFill/>
          <a:ln>
            <a:noFill/>
          </a:ln>
        </p:spPr>
      </p:pic>
      <p:pic>
        <p:nvPicPr>
          <p:cNvPr id="75" name="Shape 75"/>
          <p:cNvPicPr preferRelativeResize="0"/>
          <p:nvPr/>
        </p:nvPicPr>
        <p:blipFill>
          <a:blip r:embed="rId5">
            <a:alphaModFix/>
          </a:blip>
          <a:stretch>
            <a:fillRect/>
          </a:stretch>
        </p:blipFill>
        <p:spPr>
          <a:xfrm>
            <a:off x="5095775" y="1455725"/>
            <a:ext cx="816549" cy="816549"/>
          </a:xfrm>
          <a:prstGeom prst="rect">
            <a:avLst/>
          </a:prstGeom>
          <a:noFill/>
          <a:ln>
            <a:noFill/>
          </a:ln>
        </p:spPr>
      </p:pic>
      <p:pic>
        <p:nvPicPr>
          <p:cNvPr id="76" name="Shape 76"/>
          <p:cNvPicPr preferRelativeResize="0"/>
          <p:nvPr/>
        </p:nvPicPr>
        <p:blipFill>
          <a:blip r:embed="rId6">
            <a:alphaModFix/>
          </a:blip>
          <a:stretch>
            <a:fillRect/>
          </a:stretch>
        </p:blipFill>
        <p:spPr>
          <a:xfrm>
            <a:off x="4983550" y="2977250"/>
            <a:ext cx="816549" cy="8165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nvSpPr>
        <p:spPr>
          <a:xfrm>
            <a:off x="0" y="163925"/>
            <a:ext cx="4358100" cy="4692600"/>
          </a:xfrm>
          <a:prstGeom prst="rect">
            <a:avLst/>
          </a:prstGeom>
          <a:noFill/>
          <a:ln>
            <a:noFill/>
          </a:ln>
        </p:spPr>
        <p:txBody>
          <a:bodyPr anchorCtr="0" anchor="ctr" bIns="91425" lIns="91425" rIns="91425" tIns="91425">
            <a:noAutofit/>
          </a:bodyPr>
          <a:lstStyle/>
          <a:p>
            <a:pPr lvl="0" rtl="0">
              <a:lnSpc>
                <a:spcPct val="115000"/>
              </a:lnSpc>
              <a:spcBef>
                <a:spcPts val="0"/>
              </a:spcBef>
              <a:buNone/>
            </a:pPr>
            <a:r>
              <a:rPr b="1" lang="en" sz="700" u="sng">
                <a:solidFill>
                  <a:schemeClr val="dk1"/>
                </a:solidFill>
              </a:rPr>
              <a:t>Abilities</a:t>
            </a:r>
          </a:p>
          <a:p>
            <a:pPr indent="-273050" lvl="0" marL="457200" rtl="0">
              <a:lnSpc>
                <a:spcPct val="115000"/>
              </a:lnSpc>
              <a:spcBef>
                <a:spcPts val="0"/>
              </a:spcBef>
              <a:buClr>
                <a:schemeClr val="dk1"/>
              </a:buClr>
              <a:buSzPct val="100000"/>
              <a:buChar char="●"/>
            </a:pPr>
            <a:r>
              <a:rPr lang="en" sz="700">
                <a:solidFill>
                  <a:schemeClr val="dk1"/>
                </a:solidFill>
              </a:rPr>
              <a:t>Players defeat enemies to earn stat points.</a:t>
            </a:r>
          </a:p>
          <a:p>
            <a:pPr indent="-273050" lvl="0" marL="457200" rtl="0">
              <a:lnSpc>
                <a:spcPct val="115000"/>
              </a:lnSpc>
              <a:spcBef>
                <a:spcPts val="0"/>
              </a:spcBef>
              <a:buClr>
                <a:schemeClr val="dk1"/>
              </a:buClr>
              <a:buSzPct val="100000"/>
              <a:buChar char="●"/>
            </a:pPr>
            <a:r>
              <a:rPr lang="en" sz="700">
                <a:solidFill>
                  <a:schemeClr val="dk1"/>
                </a:solidFill>
              </a:rPr>
              <a:t>Stat points can be spent on 3 attributes: </a:t>
            </a:r>
            <a:r>
              <a:rPr lang="en" sz="700">
                <a:solidFill>
                  <a:schemeClr val="dk1"/>
                </a:solidFill>
              </a:rPr>
              <a:t>Strength, Intelligence, and Stamina.</a:t>
            </a:r>
          </a:p>
          <a:p>
            <a:pPr indent="-273050" lvl="0" marL="457200" rtl="0">
              <a:lnSpc>
                <a:spcPct val="115000"/>
              </a:lnSpc>
              <a:spcBef>
                <a:spcPts val="0"/>
              </a:spcBef>
              <a:buClr>
                <a:schemeClr val="dk1"/>
              </a:buClr>
              <a:buSzPct val="100000"/>
              <a:buChar char="●"/>
            </a:pPr>
            <a:r>
              <a:rPr lang="en" sz="700">
                <a:solidFill>
                  <a:schemeClr val="dk1"/>
                </a:solidFill>
              </a:rPr>
              <a:t>By spending stat points, characters unlock abilities to use in battle. </a:t>
            </a:r>
          </a:p>
          <a:p>
            <a:pPr indent="-273050" lvl="0" marL="457200" rtl="0">
              <a:lnSpc>
                <a:spcPct val="115000"/>
              </a:lnSpc>
              <a:spcBef>
                <a:spcPts val="0"/>
              </a:spcBef>
              <a:buClr>
                <a:schemeClr val="dk1"/>
              </a:buClr>
              <a:buSzPct val="100000"/>
              <a:buChar char="●"/>
            </a:pPr>
            <a:r>
              <a:rPr lang="en" sz="700">
                <a:solidFill>
                  <a:schemeClr val="dk1"/>
                </a:solidFill>
              </a:rPr>
              <a:t>There are 19 abilities and include sentry turrets, lightning strikes, and healing fields</a:t>
            </a:r>
          </a:p>
          <a:p>
            <a:pPr indent="-273050" lvl="0" marL="457200" rtl="0">
              <a:lnSpc>
                <a:spcPct val="115000"/>
              </a:lnSpc>
              <a:spcBef>
                <a:spcPts val="0"/>
              </a:spcBef>
              <a:buClr>
                <a:schemeClr val="dk1"/>
              </a:buClr>
              <a:buSzPct val="100000"/>
              <a:buChar char="●"/>
            </a:pPr>
            <a:r>
              <a:rPr lang="en" sz="700">
                <a:solidFill>
                  <a:schemeClr val="dk1"/>
                </a:solidFill>
              </a:rPr>
              <a:t>Abilities icons are shown to player in a tree structure (seen ____) </a:t>
            </a:r>
          </a:p>
          <a:p>
            <a:pPr indent="-273050" lvl="0" marL="457200" rtl="0">
              <a:lnSpc>
                <a:spcPct val="115000"/>
              </a:lnSpc>
              <a:spcBef>
                <a:spcPts val="0"/>
              </a:spcBef>
              <a:buClr>
                <a:schemeClr val="dk1"/>
              </a:buClr>
              <a:buSzPct val="100000"/>
              <a:buChar char="●"/>
            </a:pPr>
            <a:r>
              <a:rPr lang="en" sz="700">
                <a:solidFill>
                  <a:schemeClr val="dk1"/>
                </a:solidFill>
              </a:rPr>
              <a:t>Each branch of the tree corresponds to an attribute</a:t>
            </a:r>
          </a:p>
          <a:p>
            <a:pPr indent="-273050" lvl="0" marL="457200" rtl="0">
              <a:lnSpc>
                <a:spcPct val="115000"/>
              </a:lnSpc>
              <a:spcBef>
                <a:spcPts val="0"/>
              </a:spcBef>
              <a:buClr>
                <a:schemeClr val="dk1"/>
              </a:buClr>
              <a:buSzPct val="100000"/>
              <a:buChar char="●"/>
            </a:pPr>
            <a:r>
              <a:rPr lang="en" sz="700">
                <a:solidFill>
                  <a:schemeClr val="dk1"/>
                </a:solidFill>
              </a:rPr>
              <a:t>Crossover branches require stat points in the two neighboring attributes.</a:t>
            </a:r>
          </a:p>
          <a:p>
            <a:pPr indent="-273050" lvl="0" marL="457200" rtl="0">
              <a:lnSpc>
                <a:spcPct val="115000"/>
              </a:lnSpc>
              <a:spcBef>
                <a:spcPts val="0"/>
              </a:spcBef>
              <a:buClr>
                <a:schemeClr val="dk1"/>
              </a:buClr>
              <a:buSzPct val="100000"/>
              <a:buChar char="●"/>
            </a:pPr>
            <a:r>
              <a:rPr lang="en" sz="700">
                <a:solidFill>
                  <a:schemeClr val="dk1"/>
                </a:solidFill>
              </a:rPr>
              <a:t>Abilities that are further down a branch require more stat points to unlock. </a:t>
            </a:r>
          </a:p>
          <a:p>
            <a:pPr lvl="0" rtl="0">
              <a:lnSpc>
                <a:spcPct val="115000"/>
              </a:lnSpc>
              <a:spcBef>
                <a:spcPts val="0"/>
              </a:spcBef>
              <a:buNone/>
            </a:pPr>
            <a:r>
              <a:t/>
            </a:r>
            <a:endParaRPr sz="700">
              <a:solidFill>
                <a:schemeClr val="dk1"/>
              </a:solidFill>
            </a:endParaRPr>
          </a:p>
          <a:p>
            <a:pPr lvl="0" rtl="0">
              <a:lnSpc>
                <a:spcPct val="115000"/>
              </a:lnSpc>
              <a:spcBef>
                <a:spcPts val="0"/>
              </a:spcBef>
              <a:buNone/>
            </a:pPr>
            <a:r>
              <a:rPr lang="en" sz="700">
                <a:solidFill>
                  <a:schemeClr val="dk1"/>
                </a:solidFill>
              </a:rPr>
              <a:t>//See notes if you want to add more about ability implementation</a:t>
            </a:r>
          </a:p>
          <a:p>
            <a:pPr lvl="0" rtl="0">
              <a:lnSpc>
                <a:spcPct val="115000"/>
              </a:lnSpc>
              <a:spcBef>
                <a:spcPts val="0"/>
              </a:spcBef>
              <a:buNone/>
            </a:pPr>
            <a:r>
              <a:t/>
            </a:r>
            <a:endParaRPr sz="700">
              <a:solidFill>
                <a:schemeClr val="dk1"/>
              </a:solidFill>
            </a:endParaRPr>
          </a:p>
          <a:p>
            <a:pPr lvl="0" rtl="0">
              <a:lnSpc>
                <a:spcPct val="115000"/>
              </a:lnSpc>
              <a:spcBef>
                <a:spcPts val="0"/>
              </a:spcBef>
              <a:buNone/>
            </a:pPr>
            <a:r>
              <a:rPr b="1" lang="en" sz="700" u="sng">
                <a:solidFill>
                  <a:schemeClr val="dk1"/>
                </a:solidFill>
              </a:rPr>
              <a:t>Cooperative AI</a:t>
            </a:r>
          </a:p>
          <a:p>
            <a:pPr indent="-273050" lvl="0" marL="457200" rtl="0">
              <a:lnSpc>
                <a:spcPct val="115000"/>
              </a:lnSpc>
              <a:spcBef>
                <a:spcPts val="0"/>
              </a:spcBef>
              <a:buClr>
                <a:schemeClr val="dk1"/>
              </a:buClr>
              <a:buSzPct val="100000"/>
              <a:buChar char="●"/>
            </a:pPr>
            <a:r>
              <a:rPr lang="en" sz="700">
                <a:solidFill>
                  <a:schemeClr val="dk1"/>
                </a:solidFill>
              </a:rPr>
              <a:t>The player can switch control between any of the four soldiers at any time.</a:t>
            </a:r>
          </a:p>
          <a:p>
            <a:pPr indent="-273050" lvl="0" marL="457200" rtl="0">
              <a:lnSpc>
                <a:spcPct val="115000"/>
              </a:lnSpc>
              <a:spcBef>
                <a:spcPts val="0"/>
              </a:spcBef>
              <a:buClr>
                <a:schemeClr val="dk1"/>
              </a:buClr>
              <a:buSzPct val="100000"/>
              <a:buChar char="●"/>
            </a:pPr>
            <a:r>
              <a:rPr lang="en" sz="700">
                <a:solidFill>
                  <a:schemeClr val="dk1"/>
                </a:solidFill>
              </a:rPr>
              <a:t>When not in player control, a soldier enters an AI state machine to assist the player. </a:t>
            </a:r>
          </a:p>
          <a:p>
            <a:pPr indent="-273050" lvl="0" marL="457200" rtl="0">
              <a:lnSpc>
                <a:spcPct val="115000"/>
              </a:lnSpc>
              <a:spcBef>
                <a:spcPts val="0"/>
              </a:spcBef>
              <a:buClr>
                <a:schemeClr val="dk1"/>
              </a:buClr>
              <a:buSzPct val="100000"/>
              <a:buChar char="●"/>
            </a:pPr>
            <a:r>
              <a:rPr lang="en" sz="700">
                <a:solidFill>
                  <a:schemeClr val="dk1"/>
                </a:solidFill>
              </a:rPr>
              <a:t>Teammates will follow the player, chase and shoot nearby enemies, use abilities, and flee from battle if the active player runs away. </a:t>
            </a:r>
          </a:p>
          <a:p>
            <a:pPr indent="-273050" lvl="0" marL="457200" rtl="0">
              <a:lnSpc>
                <a:spcPct val="115000"/>
              </a:lnSpc>
              <a:spcBef>
                <a:spcPts val="0"/>
              </a:spcBef>
              <a:buClr>
                <a:schemeClr val="dk1"/>
              </a:buClr>
              <a:buSzPct val="100000"/>
              <a:buChar char="●"/>
            </a:pPr>
            <a:r>
              <a:rPr lang="en" sz="700">
                <a:solidFill>
                  <a:schemeClr val="dk1"/>
                </a:solidFill>
              </a:rPr>
              <a:t>AI players keep track of visible enemies while also updating the entire team’s knowledge. </a:t>
            </a:r>
          </a:p>
          <a:p>
            <a:pPr indent="-273050" lvl="0" marL="457200" rtl="0">
              <a:lnSpc>
                <a:spcPct val="115000"/>
              </a:lnSpc>
              <a:spcBef>
                <a:spcPts val="0"/>
              </a:spcBef>
              <a:buClr>
                <a:schemeClr val="dk1"/>
              </a:buClr>
              <a:buSzPct val="100000"/>
              <a:buChar char="●"/>
            </a:pPr>
            <a:r>
              <a:rPr lang="en" sz="700">
                <a:solidFill>
                  <a:schemeClr val="dk1"/>
                </a:solidFill>
              </a:rPr>
              <a:t>AI can be customized to attack the closest, lowest health, or active player’s target. </a:t>
            </a:r>
          </a:p>
          <a:p>
            <a:pPr indent="-273050" lvl="0" marL="457200" rtl="0">
              <a:lnSpc>
                <a:spcPct val="115000"/>
              </a:lnSpc>
              <a:spcBef>
                <a:spcPts val="0"/>
              </a:spcBef>
              <a:buClr>
                <a:schemeClr val="dk1"/>
              </a:buClr>
              <a:buSzPct val="100000"/>
              <a:buChar char="●"/>
            </a:pPr>
            <a:r>
              <a:rPr lang="en" sz="700">
                <a:solidFill>
                  <a:schemeClr val="dk1"/>
                </a:solidFill>
              </a:rPr>
              <a:t>The frequency and types of abilities teammates use can also be customized. </a:t>
            </a:r>
          </a:p>
          <a:p>
            <a:pPr indent="-273050" lvl="0" marL="457200" rtl="0">
              <a:lnSpc>
                <a:spcPct val="115000"/>
              </a:lnSpc>
              <a:spcBef>
                <a:spcPts val="0"/>
              </a:spcBef>
              <a:buClr>
                <a:schemeClr val="dk1"/>
              </a:buClr>
              <a:buSzPct val="100000"/>
              <a:buChar char="●"/>
            </a:pPr>
            <a:r>
              <a:rPr lang="en" sz="700">
                <a:solidFill>
                  <a:schemeClr val="dk1"/>
                </a:solidFill>
              </a:rPr>
              <a:t>AI players consider their surroundings (current health, number of enemies) to select an ability.</a:t>
            </a:r>
          </a:p>
          <a:p>
            <a:pPr lvl="0" rtl="0">
              <a:lnSpc>
                <a:spcPct val="115000"/>
              </a:lnSpc>
              <a:spcBef>
                <a:spcPts val="0"/>
              </a:spcBef>
              <a:buNone/>
            </a:pPr>
            <a:r>
              <a:rPr lang="en" sz="700">
                <a:solidFill>
                  <a:schemeClr val="dk1"/>
                </a:solidFill>
              </a:rPr>
              <a:t> </a:t>
            </a:r>
          </a:p>
        </p:txBody>
      </p:sp>
      <p:pic>
        <p:nvPicPr>
          <p:cNvPr id="82" name="Shape 82"/>
          <p:cNvPicPr preferRelativeResize="0"/>
          <p:nvPr/>
        </p:nvPicPr>
        <p:blipFill>
          <a:blip r:embed="rId3">
            <a:alphaModFix/>
          </a:blip>
          <a:stretch>
            <a:fillRect/>
          </a:stretch>
        </p:blipFill>
        <p:spPr>
          <a:xfrm>
            <a:off x="6465125" y="2977250"/>
            <a:ext cx="816549" cy="816549"/>
          </a:xfrm>
          <a:prstGeom prst="rect">
            <a:avLst/>
          </a:prstGeom>
          <a:noFill/>
          <a:ln>
            <a:noFill/>
          </a:ln>
        </p:spPr>
      </p:pic>
      <p:pic>
        <p:nvPicPr>
          <p:cNvPr id="83" name="Shape 83"/>
          <p:cNvPicPr preferRelativeResize="0"/>
          <p:nvPr/>
        </p:nvPicPr>
        <p:blipFill>
          <a:blip r:embed="rId4">
            <a:alphaModFix/>
          </a:blip>
          <a:stretch>
            <a:fillRect/>
          </a:stretch>
        </p:blipFill>
        <p:spPr>
          <a:xfrm>
            <a:off x="6540425" y="1505950"/>
            <a:ext cx="816549" cy="816549"/>
          </a:xfrm>
          <a:prstGeom prst="rect">
            <a:avLst/>
          </a:prstGeom>
          <a:noFill/>
          <a:ln>
            <a:noFill/>
          </a:ln>
        </p:spPr>
      </p:pic>
      <p:pic>
        <p:nvPicPr>
          <p:cNvPr id="84" name="Shape 84"/>
          <p:cNvPicPr preferRelativeResize="0"/>
          <p:nvPr/>
        </p:nvPicPr>
        <p:blipFill>
          <a:blip r:embed="rId5">
            <a:alphaModFix/>
          </a:blip>
          <a:stretch>
            <a:fillRect/>
          </a:stretch>
        </p:blipFill>
        <p:spPr>
          <a:xfrm>
            <a:off x="5095775" y="1455725"/>
            <a:ext cx="816549" cy="816549"/>
          </a:xfrm>
          <a:prstGeom prst="rect">
            <a:avLst/>
          </a:prstGeom>
          <a:noFill/>
          <a:ln>
            <a:noFill/>
          </a:ln>
        </p:spPr>
      </p:pic>
      <p:pic>
        <p:nvPicPr>
          <p:cNvPr id="85" name="Shape 85"/>
          <p:cNvPicPr preferRelativeResize="0"/>
          <p:nvPr/>
        </p:nvPicPr>
        <p:blipFill>
          <a:blip r:embed="rId6">
            <a:alphaModFix/>
          </a:blip>
          <a:stretch>
            <a:fillRect/>
          </a:stretch>
        </p:blipFill>
        <p:spPr>
          <a:xfrm>
            <a:off x="4983550" y="2977250"/>
            <a:ext cx="816549" cy="8165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pic>
        <p:nvPicPr>
          <p:cNvPr descr="basicAlien.png" id="90" name="Shape 90"/>
          <p:cNvPicPr preferRelativeResize="0"/>
          <p:nvPr/>
        </p:nvPicPr>
        <p:blipFill>
          <a:blip r:embed="rId3">
            <a:alphaModFix/>
          </a:blip>
          <a:stretch>
            <a:fillRect/>
          </a:stretch>
        </p:blipFill>
        <p:spPr>
          <a:xfrm>
            <a:off x="7810274" y="1184075"/>
            <a:ext cx="1231950" cy="1779500"/>
          </a:xfrm>
          <a:prstGeom prst="rect">
            <a:avLst/>
          </a:prstGeom>
          <a:noFill/>
          <a:ln>
            <a:noFill/>
          </a:ln>
        </p:spPr>
      </p:pic>
      <p:pic>
        <p:nvPicPr>
          <p:cNvPr id="91" name="Shape 91"/>
          <p:cNvPicPr preferRelativeResize="0"/>
          <p:nvPr/>
        </p:nvPicPr>
        <p:blipFill>
          <a:blip r:embed="rId4">
            <a:alphaModFix/>
          </a:blip>
          <a:stretch>
            <a:fillRect/>
          </a:stretch>
        </p:blipFill>
        <p:spPr>
          <a:xfrm>
            <a:off x="3654475" y="439425"/>
            <a:ext cx="1574050" cy="1574050"/>
          </a:xfrm>
          <a:prstGeom prst="rect">
            <a:avLst/>
          </a:prstGeom>
          <a:noFill/>
          <a:ln>
            <a:noFill/>
          </a:ln>
        </p:spPr>
      </p:pic>
      <p:pic>
        <p:nvPicPr>
          <p:cNvPr id="92" name="Shape 92"/>
          <p:cNvPicPr preferRelativeResize="0"/>
          <p:nvPr/>
        </p:nvPicPr>
        <p:blipFill>
          <a:blip r:embed="rId5">
            <a:alphaModFix/>
          </a:blip>
          <a:stretch>
            <a:fillRect/>
          </a:stretch>
        </p:blipFill>
        <p:spPr>
          <a:xfrm>
            <a:off x="6035225" y="403247"/>
            <a:ext cx="1574050" cy="1574050"/>
          </a:xfrm>
          <a:prstGeom prst="rect">
            <a:avLst/>
          </a:prstGeom>
          <a:noFill/>
          <a:ln>
            <a:noFill/>
          </a:ln>
        </p:spPr>
      </p:pic>
      <p:pic>
        <p:nvPicPr>
          <p:cNvPr id="93" name="Shape 93"/>
          <p:cNvPicPr preferRelativeResize="0"/>
          <p:nvPr/>
        </p:nvPicPr>
        <p:blipFill>
          <a:blip r:embed="rId6">
            <a:alphaModFix/>
          </a:blip>
          <a:stretch>
            <a:fillRect/>
          </a:stretch>
        </p:blipFill>
        <p:spPr>
          <a:xfrm>
            <a:off x="3897423" y="1933374"/>
            <a:ext cx="1835050" cy="1574050"/>
          </a:xfrm>
          <a:prstGeom prst="rect">
            <a:avLst/>
          </a:prstGeom>
          <a:noFill/>
          <a:ln>
            <a:noFill/>
          </a:ln>
        </p:spPr>
      </p:pic>
      <p:pic>
        <p:nvPicPr>
          <p:cNvPr id="94" name="Shape 94"/>
          <p:cNvPicPr preferRelativeResize="0"/>
          <p:nvPr/>
        </p:nvPicPr>
        <p:blipFill>
          <a:blip r:embed="rId7">
            <a:alphaModFix/>
          </a:blip>
          <a:stretch>
            <a:fillRect/>
          </a:stretch>
        </p:blipFill>
        <p:spPr>
          <a:xfrm>
            <a:off x="5975825" y="2050962"/>
            <a:ext cx="1898324" cy="1628325"/>
          </a:xfrm>
          <a:prstGeom prst="rect">
            <a:avLst/>
          </a:prstGeom>
          <a:noFill/>
          <a:ln>
            <a:noFill/>
          </a:ln>
        </p:spPr>
      </p:pic>
      <p:sp>
        <p:nvSpPr>
          <p:cNvPr id="95" name="Shape 95"/>
          <p:cNvSpPr txBox="1"/>
          <p:nvPr/>
        </p:nvSpPr>
        <p:spPr>
          <a:xfrm>
            <a:off x="155075" y="237800"/>
            <a:ext cx="3439500" cy="3812100"/>
          </a:xfrm>
          <a:prstGeom prst="rect">
            <a:avLst/>
          </a:prstGeom>
          <a:noFill/>
          <a:ln>
            <a:noFill/>
          </a:ln>
        </p:spPr>
        <p:txBody>
          <a:bodyPr anchorCtr="0" anchor="t" bIns="91425" lIns="91425" rIns="91425" tIns="91425">
            <a:noAutofit/>
          </a:bodyPr>
          <a:lstStyle/>
          <a:p>
            <a:pPr lvl="0">
              <a:spcBef>
                <a:spcPts val="0"/>
              </a:spcBef>
              <a:buNone/>
            </a:pPr>
            <a:r>
              <a:rPr b="1" lang="en" sz="700"/>
              <a:t>Enemy AI</a:t>
            </a:r>
            <a:r>
              <a:rPr lang="en" sz="700"/>
              <a:t> </a:t>
            </a:r>
          </a:p>
          <a:p>
            <a:pPr lvl="0">
              <a:spcBef>
                <a:spcPts val="0"/>
              </a:spcBef>
              <a:buNone/>
            </a:pPr>
            <a:r>
              <a:t/>
            </a:r>
            <a:endParaRPr sz="700"/>
          </a:p>
          <a:p>
            <a:pPr indent="-273050" lvl="0" marL="457200" rtl="0">
              <a:spcBef>
                <a:spcPts val="0"/>
              </a:spcBef>
              <a:buSzPct val="100000"/>
              <a:buChar char="●"/>
            </a:pPr>
            <a:r>
              <a:rPr lang="en" sz="700"/>
              <a:t>Each enemy has individual vision sphere that triggers whenever a player enters them</a:t>
            </a:r>
          </a:p>
          <a:p>
            <a:pPr indent="-273050" lvl="0" marL="457200" rtl="0">
              <a:spcBef>
                <a:spcPts val="0"/>
              </a:spcBef>
              <a:buSzPct val="100000"/>
              <a:buChar char="●"/>
            </a:pPr>
            <a:r>
              <a:rPr lang="en" sz="700"/>
              <a:t>Perform raycasts to players in vision sphere to detect if vision is occluded by scenery</a:t>
            </a:r>
          </a:p>
          <a:p>
            <a:pPr indent="-273050" lvl="0" marL="457200" rtl="0">
              <a:spcBef>
                <a:spcPts val="0"/>
              </a:spcBef>
              <a:buSzPct val="100000"/>
              <a:buChar char="●"/>
            </a:pPr>
            <a:r>
              <a:rPr lang="en" sz="700"/>
              <a:t>Upon successful raycast, enemies will enter an aggroed state, where they will chase players until either</a:t>
            </a:r>
          </a:p>
          <a:p>
            <a:pPr indent="-273050" lvl="1" marL="914400" rtl="0">
              <a:spcBef>
                <a:spcPts val="0"/>
              </a:spcBef>
              <a:buSzPct val="100000"/>
              <a:buChar char="○"/>
            </a:pPr>
            <a:r>
              <a:rPr lang="en" sz="700"/>
              <a:t>The enemy dies</a:t>
            </a:r>
          </a:p>
          <a:p>
            <a:pPr indent="-273050" lvl="1" marL="914400" rtl="0">
              <a:spcBef>
                <a:spcPts val="0"/>
              </a:spcBef>
              <a:buSzPct val="100000"/>
              <a:buChar char="○"/>
            </a:pPr>
            <a:r>
              <a:rPr lang="en" sz="700"/>
              <a:t>All players in vision die</a:t>
            </a:r>
          </a:p>
          <a:p>
            <a:pPr indent="-273050" lvl="1" marL="914400" rtl="0">
              <a:spcBef>
                <a:spcPts val="0"/>
              </a:spcBef>
              <a:buSzPct val="100000"/>
              <a:buChar char="○"/>
            </a:pPr>
            <a:r>
              <a:rPr lang="en" sz="700"/>
              <a:t>No more players can be seen</a:t>
            </a:r>
          </a:p>
          <a:p>
            <a:pPr indent="-273050" lvl="0" marL="457200" rtl="0">
              <a:spcBef>
                <a:spcPts val="0"/>
              </a:spcBef>
              <a:buSzPct val="100000"/>
              <a:buChar char="●"/>
            </a:pPr>
            <a:r>
              <a:rPr lang="en" sz="700"/>
              <a:t>In addition, enemies can share their knowledge of visible players within their </a:t>
            </a:r>
            <a:r>
              <a:rPr b="1" lang="en" sz="700"/>
              <a:t>enemy mob group</a:t>
            </a:r>
            <a:r>
              <a:rPr lang="en" sz="700"/>
              <a:t>, which is a pooled knowledge resource for nearby enemies</a:t>
            </a:r>
          </a:p>
          <a:p>
            <a:pPr indent="-273050" lvl="0" marL="457200" rtl="0">
              <a:spcBef>
                <a:spcPts val="0"/>
              </a:spcBef>
              <a:buSzPct val="100000"/>
              <a:buChar char="●"/>
            </a:pPr>
            <a:r>
              <a:rPr lang="en" sz="700"/>
              <a:t>Enemy mobs can use two different strategies to determine targets for the enemies within the mob:</a:t>
            </a:r>
          </a:p>
          <a:p>
            <a:pPr indent="-273050" lvl="1" marL="914400" rtl="0">
              <a:spcBef>
                <a:spcPts val="0"/>
              </a:spcBef>
              <a:buSzPct val="100000"/>
              <a:buChar char="○"/>
            </a:pPr>
            <a:r>
              <a:rPr b="1" lang="en" sz="700">
                <a:solidFill>
                  <a:schemeClr val="dk1"/>
                </a:solidFill>
              </a:rPr>
              <a:t>Even</a:t>
            </a:r>
            <a:r>
              <a:rPr lang="en" sz="700">
                <a:solidFill>
                  <a:schemeClr val="dk1"/>
                </a:solidFill>
              </a:rPr>
              <a:t> - Enemies will distribute evenly amongst all players in the mob’s vision</a:t>
            </a:r>
          </a:p>
          <a:p>
            <a:pPr indent="-273050" lvl="1" marL="914400" rtl="0">
              <a:spcBef>
                <a:spcPts val="0"/>
              </a:spcBef>
              <a:buClr>
                <a:schemeClr val="dk1"/>
              </a:buClr>
              <a:buSzPct val="100000"/>
              <a:buChar char="○"/>
            </a:pPr>
            <a:r>
              <a:rPr b="1" lang="en" sz="700">
                <a:solidFill>
                  <a:schemeClr val="dk1"/>
                </a:solidFill>
              </a:rPr>
              <a:t>Random</a:t>
            </a:r>
            <a:r>
              <a:rPr lang="en" sz="700">
                <a:solidFill>
                  <a:schemeClr val="dk1"/>
                </a:solidFill>
              </a:rPr>
              <a:t> - Enemies will randomly choose their targets from those within the mob’s vision</a:t>
            </a:r>
          </a:p>
          <a:p>
            <a:pPr indent="-273050" lvl="0" marL="457200" rtl="0">
              <a:spcBef>
                <a:spcPts val="0"/>
              </a:spcBef>
              <a:buClr>
                <a:schemeClr val="dk1"/>
              </a:buClr>
              <a:buSzPct val="100000"/>
              <a:buChar char="●"/>
            </a:pPr>
            <a:r>
              <a:rPr lang="en" sz="700">
                <a:solidFill>
                  <a:schemeClr val="dk1"/>
                </a:solidFill>
              </a:rPr>
              <a:t>When enemies enter a certain range of the player, they will enter an attacking state. Attacking animations contain animation events that deal damage to the players</a:t>
            </a:r>
          </a:p>
        </p:txBody>
      </p:sp>
      <p:sp>
        <p:nvSpPr>
          <p:cNvPr id="96" name="Shape 96"/>
          <p:cNvSpPr txBox="1"/>
          <p:nvPr/>
        </p:nvSpPr>
        <p:spPr>
          <a:xfrm>
            <a:off x="5145975" y="3791625"/>
            <a:ext cx="2248800" cy="814200"/>
          </a:xfrm>
          <a:prstGeom prst="rect">
            <a:avLst/>
          </a:prstGeom>
          <a:noFill/>
          <a:ln>
            <a:noFill/>
          </a:ln>
        </p:spPr>
        <p:txBody>
          <a:bodyPr anchorCtr="0" anchor="t" bIns="91425" lIns="91425" rIns="91425" tIns="91425">
            <a:noAutofit/>
          </a:bodyPr>
          <a:lstStyle/>
          <a:p>
            <a:pPr lvl="0" rtl="0">
              <a:spcBef>
                <a:spcPts val="0"/>
              </a:spcBef>
              <a:buNone/>
            </a:pPr>
            <a:r>
              <a:rPr lang="en" sz="700"/>
              <a:t>I figure these pictures of the enemies with transparent backgrounds could be useful for the poster/design doc.</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